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3"/>
  </p:notesMasterIdLst>
  <p:sldIdLst>
    <p:sldId id="256" r:id="rId2"/>
    <p:sldId id="257" r:id="rId3"/>
    <p:sldId id="265" r:id="rId4"/>
    <p:sldId id="262" r:id="rId5"/>
    <p:sldId id="286" r:id="rId6"/>
    <p:sldId id="280" r:id="rId7"/>
    <p:sldId id="281" r:id="rId8"/>
    <p:sldId id="287" r:id="rId9"/>
    <p:sldId id="283" r:id="rId10"/>
    <p:sldId id="284" r:id="rId11"/>
    <p:sldId id="285" r:id="rId12"/>
    <p:sldId id="288" r:id="rId13"/>
    <p:sldId id="279" r:id="rId14"/>
    <p:sldId id="272" r:id="rId15"/>
    <p:sldId id="269" r:id="rId16"/>
    <p:sldId id="263" r:id="rId17"/>
    <p:sldId id="267" r:id="rId18"/>
    <p:sldId id="270" r:id="rId19"/>
    <p:sldId id="276" r:id="rId20"/>
    <p:sldId id="27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FA4C0"/>
    <a:srgbClr val="2B0730"/>
    <a:srgbClr val="46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/>
    <p:restoredTop sz="94664"/>
  </p:normalViewPr>
  <p:slideViewPr>
    <p:cSldViewPr snapToGrid="0" snapToObjects="1">
      <p:cViewPr varScale="1">
        <p:scale>
          <a:sx n="93" d="100"/>
          <a:sy n="93" d="100"/>
        </p:scale>
        <p:origin x="24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vList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7 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👀 </a:t>
          </a:r>
          <a:r>
            <a:rPr lang="en-GB" dirty="0" err="1"/>
            <a:t>eg.</a:t>
          </a:r>
          <a:r>
            <a:rPr lang="en-GB" dirty="0"/>
            <a:t> HTTP, SNMP, FTP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6 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encryption/decryption, jpg, SSL, TLS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5 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4 Transportation Layer (TCP/UDP)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3 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 – IP’s, ICMP, IPsec, IGMP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2 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ARP, MAC Address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1 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hubs, wireless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8BA2439E-01E5-2449-950B-6EEE28D8D08C}" type="pres">
      <dgm:prSet presAssocID="{1D0BAF0A-9ABF-7A49-A9F0-70849AF5C24A}" presName="linear" presStyleCnt="0">
        <dgm:presLayoutVars>
          <dgm:dir/>
          <dgm:resizeHandles val="exact"/>
        </dgm:presLayoutVars>
      </dgm:prSet>
      <dgm:spPr/>
    </dgm:pt>
    <dgm:pt modelId="{07360932-E0B3-A743-B8E1-B4E7D50945B6}" type="pres">
      <dgm:prSet presAssocID="{7C8AF230-9B42-794B-997B-20350886BD73}" presName="comp" presStyleCnt="0"/>
      <dgm:spPr/>
    </dgm:pt>
    <dgm:pt modelId="{25426AD7-F132-E248-A8CA-A6398EEFE115}" type="pres">
      <dgm:prSet presAssocID="{7C8AF230-9B42-794B-997B-20350886BD73}" presName="box" presStyleLbl="node1" presStyleIdx="0" presStyleCnt="7"/>
      <dgm:spPr/>
    </dgm:pt>
    <dgm:pt modelId="{4009F220-2DD8-FD49-A0FF-6B1B5E619E65}" type="pres">
      <dgm:prSet presAssocID="{7C8AF230-9B42-794B-997B-20350886BD73}" presName="img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9CC4CB8E-7856-0348-A306-5E22EE87BAD5}" type="pres">
      <dgm:prSet presAssocID="{7C8AF230-9B42-794B-997B-20350886BD73}" presName="text" presStyleLbl="node1" presStyleIdx="0" presStyleCnt="7">
        <dgm:presLayoutVars>
          <dgm:bulletEnabled val="1"/>
        </dgm:presLayoutVars>
      </dgm:prSet>
      <dgm:spPr/>
    </dgm:pt>
    <dgm:pt modelId="{9C825A2E-31F9-414F-8FC1-E4A16FD7A524}" type="pres">
      <dgm:prSet presAssocID="{04A9153E-8B8D-B447-B776-830C23ADF4C7}" presName="spacer" presStyleCnt="0"/>
      <dgm:spPr/>
    </dgm:pt>
    <dgm:pt modelId="{E679AA10-C127-A94C-858E-A23E38512295}" type="pres">
      <dgm:prSet presAssocID="{80FE8421-520D-C74C-B776-660B894F89A8}" presName="comp" presStyleCnt="0"/>
      <dgm:spPr/>
    </dgm:pt>
    <dgm:pt modelId="{99995CC0-6BD3-394A-854F-1A0C9BAA212F}" type="pres">
      <dgm:prSet presAssocID="{80FE8421-520D-C74C-B776-660B894F89A8}" presName="box" presStyleLbl="node1" presStyleIdx="1" presStyleCnt="7"/>
      <dgm:spPr/>
    </dgm:pt>
    <dgm:pt modelId="{575D0A15-3A2D-1447-9499-92082328307F}" type="pres">
      <dgm:prSet presAssocID="{80FE8421-520D-C74C-B776-660B894F89A8}" presName="img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992C57EC-542E-2747-A675-B069FEC45C39}" type="pres">
      <dgm:prSet presAssocID="{80FE8421-520D-C74C-B776-660B894F89A8}" presName="text" presStyleLbl="node1" presStyleIdx="1" presStyleCnt="7">
        <dgm:presLayoutVars>
          <dgm:bulletEnabled val="1"/>
        </dgm:presLayoutVars>
      </dgm:prSet>
      <dgm:spPr/>
    </dgm:pt>
    <dgm:pt modelId="{5B02DB4A-46FB-BA49-A567-48D5A60343CE}" type="pres">
      <dgm:prSet presAssocID="{0D29AC41-CDC2-7947-A951-54849842DEDD}" presName="spacer" presStyleCnt="0"/>
      <dgm:spPr/>
    </dgm:pt>
    <dgm:pt modelId="{B58D2AF4-907E-E54D-83C4-B9AE1020A938}" type="pres">
      <dgm:prSet presAssocID="{AAA98915-1835-0D4F-A516-080E580898A0}" presName="comp" presStyleCnt="0"/>
      <dgm:spPr/>
    </dgm:pt>
    <dgm:pt modelId="{5ABACB7B-9F34-AC46-BEC4-68493A4AB0A2}" type="pres">
      <dgm:prSet presAssocID="{AAA98915-1835-0D4F-A516-080E580898A0}" presName="box" presStyleLbl="node1" presStyleIdx="2" presStyleCnt="7"/>
      <dgm:spPr/>
    </dgm:pt>
    <dgm:pt modelId="{F3C5D8FF-D683-544C-A623-086EDF36D35F}" type="pres">
      <dgm:prSet presAssocID="{AAA98915-1835-0D4F-A516-080E580898A0}" presName="img" presStyleLbl="fgImgPlace1" presStyleIdx="2" presStyleCnt="7"/>
      <dgm:spPr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</dgm:spPr>
    </dgm:pt>
    <dgm:pt modelId="{0419E51D-0C81-A148-9AE3-7454350DA90C}" type="pres">
      <dgm:prSet presAssocID="{AAA98915-1835-0D4F-A516-080E580898A0}" presName="text" presStyleLbl="node1" presStyleIdx="2" presStyleCnt="7">
        <dgm:presLayoutVars>
          <dgm:bulletEnabled val="1"/>
        </dgm:presLayoutVars>
      </dgm:prSet>
      <dgm:spPr/>
    </dgm:pt>
    <dgm:pt modelId="{61225DD5-F674-D944-BFD0-F61AA15F365E}" type="pres">
      <dgm:prSet presAssocID="{55D29D54-A4DA-FF44-B215-FB058545DBDA}" presName="spacer" presStyleCnt="0"/>
      <dgm:spPr/>
    </dgm:pt>
    <dgm:pt modelId="{ED2AD31E-3286-764F-9DD2-7B21199A577C}" type="pres">
      <dgm:prSet presAssocID="{AEA6D1DA-121C-1546-8285-68C413EE878F}" presName="comp" presStyleCnt="0"/>
      <dgm:spPr/>
    </dgm:pt>
    <dgm:pt modelId="{3A0ABF3B-DDDA-1543-9584-5B8851646D45}" type="pres">
      <dgm:prSet presAssocID="{AEA6D1DA-121C-1546-8285-68C413EE878F}" presName="box" presStyleLbl="node1" presStyleIdx="3" presStyleCnt="7"/>
      <dgm:spPr/>
    </dgm:pt>
    <dgm:pt modelId="{763B8F1E-DC0A-2544-AF76-6D25246606B7}" type="pres">
      <dgm:prSet presAssocID="{AEA6D1DA-121C-1546-8285-68C413EE878F}" presName="img" presStyleLbl="fgImgPlace1" presStyleIdx="3" presStyleCnt="7"/>
      <dgm:spPr>
        <a:blipFill>
          <a:blip xmlns:r="http://schemas.openxmlformats.org/officeDocument/2006/relationships" r:embed="rId4"/>
          <a:srcRect/>
          <a:stretch>
            <a:fillRect t="-104000" b="-104000"/>
          </a:stretch>
        </a:blipFill>
      </dgm:spPr>
    </dgm:pt>
    <dgm:pt modelId="{9009BFDC-66A5-7E45-8883-5E83FA5B5C55}" type="pres">
      <dgm:prSet presAssocID="{AEA6D1DA-121C-1546-8285-68C413EE878F}" presName="text" presStyleLbl="node1" presStyleIdx="3" presStyleCnt="7">
        <dgm:presLayoutVars>
          <dgm:bulletEnabled val="1"/>
        </dgm:presLayoutVars>
      </dgm:prSet>
      <dgm:spPr/>
    </dgm:pt>
    <dgm:pt modelId="{272E5224-4937-D646-AAFF-1AD18BC9AC6A}" type="pres">
      <dgm:prSet presAssocID="{67697777-0A74-7440-803A-D3E273EA3E43}" presName="spacer" presStyleCnt="0"/>
      <dgm:spPr/>
    </dgm:pt>
    <dgm:pt modelId="{00AB767C-A835-3742-B734-A20B09A7A1EB}" type="pres">
      <dgm:prSet presAssocID="{EA8143AB-425E-C045-97FB-1201D8FEEEB3}" presName="comp" presStyleCnt="0"/>
      <dgm:spPr/>
    </dgm:pt>
    <dgm:pt modelId="{A4C64027-8B9D-2643-AC7B-A7390C556110}" type="pres">
      <dgm:prSet presAssocID="{EA8143AB-425E-C045-97FB-1201D8FEEEB3}" presName="box" presStyleLbl="node1" presStyleIdx="4" presStyleCnt="7"/>
      <dgm:spPr/>
    </dgm:pt>
    <dgm:pt modelId="{0AC6B637-58F8-6D41-81C0-C4C1DF914BB6}" type="pres">
      <dgm:prSet presAssocID="{EA8143AB-425E-C045-97FB-1201D8FEEEB3}" presName="img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BD97C3F-7759-CD42-A18F-FAC65F3C2575}" type="pres">
      <dgm:prSet presAssocID="{EA8143AB-425E-C045-97FB-1201D8FEEEB3}" presName="text" presStyleLbl="node1" presStyleIdx="4" presStyleCnt="7">
        <dgm:presLayoutVars>
          <dgm:bulletEnabled val="1"/>
        </dgm:presLayoutVars>
      </dgm:prSet>
      <dgm:spPr/>
    </dgm:pt>
    <dgm:pt modelId="{20CAE5F8-B563-6349-83D3-F327E56E1F37}" type="pres">
      <dgm:prSet presAssocID="{90752B9D-F9C0-AB49-A423-A7CADBEC9DF1}" presName="spacer" presStyleCnt="0"/>
      <dgm:spPr/>
    </dgm:pt>
    <dgm:pt modelId="{8B5AFDB3-ACCC-8C41-A722-28923090E5A9}" type="pres">
      <dgm:prSet presAssocID="{66B71695-5C91-FB40-BF73-72DFF77D646F}" presName="comp" presStyleCnt="0"/>
      <dgm:spPr/>
    </dgm:pt>
    <dgm:pt modelId="{5B6D3B6A-B2AB-F147-B5BC-6083B229AF59}" type="pres">
      <dgm:prSet presAssocID="{66B71695-5C91-FB40-BF73-72DFF77D646F}" presName="box" presStyleLbl="node1" presStyleIdx="5" presStyleCnt="7"/>
      <dgm:spPr/>
    </dgm:pt>
    <dgm:pt modelId="{1608DF19-7BF8-2B40-BB78-B09978139035}" type="pres">
      <dgm:prSet presAssocID="{66B71695-5C91-FB40-BF73-72DFF77D646F}" presName="img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0DB23B8-64AD-7743-99D2-6133ACEDDA6C}" type="pres">
      <dgm:prSet presAssocID="{66B71695-5C91-FB40-BF73-72DFF77D646F}" presName="text" presStyleLbl="node1" presStyleIdx="5" presStyleCnt="7">
        <dgm:presLayoutVars>
          <dgm:bulletEnabled val="1"/>
        </dgm:presLayoutVars>
      </dgm:prSet>
      <dgm:spPr/>
    </dgm:pt>
    <dgm:pt modelId="{53D127A8-70D5-C846-ADA1-04F969F02E94}" type="pres">
      <dgm:prSet presAssocID="{8323E1C1-BAC5-F843-B41B-19D30379E062}" presName="spacer" presStyleCnt="0"/>
      <dgm:spPr/>
    </dgm:pt>
    <dgm:pt modelId="{23567843-448C-784B-BCB4-FAD1CC17C8D4}" type="pres">
      <dgm:prSet presAssocID="{C52E148B-4D2A-4B4E-9477-415051C8A16D}" presName="comp" presStyleCnt="0"/>
      <dgm:spPr/>
    </dgm:pt>
    <dgm:pt modelId="{9059EC5E-2BD1-2941-818C-D02F52D2224E}" type="pres">
      <dgm:prSet presAssocID="{C52E148B-4D2A-4B4E-9477-415051C8A16D}" presName="box" presStyleLbl="node1" presStyleIdx="6" presStyleCnt="7"/>
      <dgm:spPr/>
    </dgm:pt>
    <dgm:pt modelId="{6AE3737D-48BD-C347-BC64-C496F94A8945}" type="pres">
      <dgm:prSet presAssocID="{C52E148B-4D2A-4B4E-9477-415051C8A16D}" presName="img" presStyleLbl="fgImgPlace1" presStyleIdx="6" presStyleCnt="7"/>
      <dgm:spPr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</dgm:spPr>
    </dgm:pt>
    <dgm:pt modelId="{F8243097-F798-CC49-9353-F76C4FCC99C8}" type="pres">
      <dgm:prSet presAssocID="{C52E148B-4D2A-4B4E-9477-415051C8A16D}" presName="text" presStyleLbl="node1" presStyleIdx="6" presStyleCnt="7">
        <dgm:presLayoutVars>
          <dgm:bulletEnabled val="1"/>
        </dgm:presLayoutVars>
      </dgm:prSet>
      <dgm:spPr/>
    </dgm:pt>
  </dgm:ptLst>
  <dgm:cxnLst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4A4D410F-B5C2-404D-B44A-7E1916A2BC84}" type="presOf" srcId="{66B71695-5C91-FB40-BF73-72DFF77D646F}" destId="{5B6D3B6A-B2AB-F147-B5BC-6083B229AF59}" srcOrd="0" destOrd="0" presId="urn:microsoft.com/office/officeart/2005/8/layout/vList4"/>
    <dgm:cxn modelId="{5DAD9D13-E978-C74C-A42F-816414641167}" type="presOf" srcId="{66B71695-5C91-FB40-BF73-72DFF77D646F}" destId="{D0DB23B8-64AD-7743-99D2-6133ACEDDA6C}" srcOrd="1" destOrd="0" presId="urn:microsoft.com/office/officeart/2005/8/layout/vList4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89BE4F1F-779F-2B4C-9DC4-83A369A353E6}" type="presOf" srcId="{6FECB1BE-C81E-2F4B-8084-4831F8D9801B}" destId="{0419E51D-0C81-A148-9AE3-7454350DA90C}" srcOrd="1" destOrd="1" presId="urn:microsoft.com/office/officeart/2005/8/layout/vList4"/>
    <dgm:cxn modelId="{421E7123-7D42-1447-93B2-3D347061CE80}" type="presOf" srcId="{FC1FA831-654B-E64E-9AB0-B704D7B70418}" destId="{25426AD7-F132-E248-A8CA-A6398EEFE115}" srcOrd="0" destOrd="1" presId="urn:microsoft.com/office/officeart/2005/8/layout/vList4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7638372A-FA52-C143-B105-2A5DAF1E959F}" type="presOf" srcId="{80FE8421-520D-C74C-B776-660B894F89A8}" destId="{99995CC0-6BD3-394A-854F-1A0C9BAA212F}" srcOrd="0" destOrd="0" presId="urn:microsoft.com/office/officeart/2005/8/layout/vList4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1DCF4C32-4FE9-434B-B5A3-736465E4BCEA}" type="presOf" srcId="{EA8143AB-425E-C045-97FB-1201D8FEEEB3}" destId="{A4C64027-8B9D-2643-AC7B-A7390C556110}" srcOrd="0" destOrd="0" presId="urn:microsoft.com/office/officeart/2005/8/layout/vList4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66732649-2AA2-BE4B-A8A2-01166F9E00DA}" type="presOf" srcId="{E5034A56-C936-8A42-A97A-2840BD4AA5B0}" destId="{EBD97C3F-7759-CD42-A18F-FAC65F3C2575}" srcOrd="1" destOrd="1" presId="urn:microsoft.com/office/officeart/2005/8/layout/vList4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79268654-2D11-EC48-91DB-1012A7C41704}" type="presOf" srcId="{AEA6D1DA-121C-1546-8285-68C413EE878F}" destId="{9009BFDC-66A5-7E45-8883-5E83FA5B5C55}" srcOrd="1" destOrd="0" presId="urn:microsoft.com/office/officeart/2005/8/layout/vList4"/>
    <dgm:cxn modelId="{23C4DD5B-B3BF-344F-A22E-CAE11FD2DCD0}" type="presOf" srcId="{80FE8421-520D-C74C-B776-660B894F89A8}" destId="{992C57EC-542E-2747-A675-B069FEC45C39}" srcOrd="1" destOrd="0" presId="urn:microsoft.com/office/officeart/2005/8/layout/vList4"/>
    <dgm:cxn modelId="{057C9D5F-7474-E749-B860-7D07350D6FEE}" type="presOf" srcId="{6FECB1BE-C81E-2F4B-8084-4831F8D9801B}" destId="{5ABACB7B-9F34-AC46-BEC4-68493A4AB0A2}" srcOrd="0" destOrd="1" presId="urn:microsoft.com/office/officeart/2005/8/layout/vList4"/>
    <dgm:cxn modelId="{31726A6D-E0E4-1146-84D3-9521C7A05CCB}" type="presOf" srcId="{842C530D-2506-E34E-9B53-5F50651DB5FC}" destId="{992C57EC-542E-2747-A675-B069FEC45C39}" srcOrd="1" destOrd="1" presId="urn:microsoft.com/office/officeart/2005/8/layout/vList4"/>
    <dgm:cxn modelId="{9C39216E-D9E5-4D4D-B739-8B511D2D34F1}" type="presOf" srcId="{C52E148B-4D2A-4B4E-9477-415051C8A16D}" destId="{F8243097-F798-CC49-9353-F76C4FCC99C8}" srcOrd="1" destOrd="0" presId="urn:microsoft.com/office/officeart/2005/8/layout/vList4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182AAE81-1489-7540-AA02-31A0199C7218}" type="presOf" srcId="{AAA98915-1835-0D4F-A516-080E580898A0}" destId="{0419E51D-0C81-A148-9AE3-7454350DA90C}" srcOrd="1" destOrd="0" presId="urn:microsoft.com/office/officeart/2005/8/layout/vList4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BC96188D-447B-D04E-A717-BD6E3887B520}" type="presOf" srcId="{1C56CC4A-A5EF-6B45-B111-180C5CD68DBE}" destId="{9009BFDC-66A5-7E45-8883-5E83FA5B5C55}" srcOrd="1" destOrd="1" presId="urn:microsoft.com/office/officeart/2005/8/layout/vList4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BB652AAA-5749-0445-8A55-70F0181FD12E}" type="presOf" srcId="{AEA6D1DA-121C-1546-8285-68C413EE878F}" destId="{3A0ABF3B-DDDA-1543-9584-5B8851646D45}" srcOrd="0" destOrd="0" presId="urn:microsoft.com/office/officeart/2005/8/layout/vList4"/>
    <dgm:cxn modelId="{E69233AB-D7C9-9F4A-9E48-D7A979168FD8}" type="presOf" srcId="{842C530D-2506-E34E-9B53-5F50651DB5FC}" destId="{99995CC0-6BD3-394A-854F-1A0C9BAA212F}" srcOrd="0" destOrd="1" presId="urn:microsoft.com/office/officeart/2005/8/layout/vList4"/>
    <dgm:cxn modelId="{287803AF-6BBE-294A-9553-2DE3E31CFE37}" type="presOf" srcId="{E5034A56-C936-8A42-A97A-2840BD4AA5B0}" destId="{A4C64027-8B9D-2643-AC7B-A7390C556110}" srcOrd="0" destOrd="1" presId="urn:microsoft.com/office/officeart/2005/8/layout/vList4"/>
    <dgm:cxn modelId="{78BA0EAF-318D-A34F-AD95-C70F4A49DB31}" type="presOf" srcId="{FC1FA831-654B-E64E-9AB0-B704D7B70418}" destId="{9CC4CB8E-7856-0348-A306-5E22EE87BAD5}" srcOrd="1" destOrd="1" presId="urn:microsoft.com/office/officeart/2005/8/layout/vList4"/>
    <dgm:cxn modelId="{2A9B10B7-80AD-CF47-8860-B50BC9A8CF12}" type="presOf" srcId="{AAA98915-1835-0D4F-A516-080E580898A0}" destId="{5ABACB7B-9F34-AC46-BEC4-68493A4AB0A2}" srcOrd="0" destOrd="0" presId="urn:microsoft.com/office/officeart/2005/8/layout/vList4"/>
    <dgm:cxn modelId="{D42C2CB9-56CC-2C42-BE96-62CA20ACE693}" type="presOf" srcId="{7C8AF230-9B42-794B-997B-20350886BD73}" destId="{9CC4CB8E-7856-0348-A306-5E22EE87BAD5}" srcOrd="1" destOrd="0" presId="urn:microsoft.com/office/officeart/2005/8/layout/vList4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DF146DBA-630A-5A42-BE93-595189FB9475}" type="presOf" srcId="{C52E148B-4D2A-4B4E-9477-415051C8A16D}" destId="{9059EC5E-2BD1-2941-818C-D02F52D2224E}" srcOrd="0" destOrd="0" presId="urn:microsoft.com/office/officeart/2005/8/layout/vList4"/>
    <dgm:cxn modelId="{3117B3BD-291B-364A-945E-D9FC7BC71B90}" type="presOf" srcId="{5936E744-D945-024F-BBC4-54D34305584F}" destId="{5B6D3B6A-B2AB-F147-B5BC-6083B229AF59}" srcOrd="0" destOrd="1" presId="urn:microsoft.com/office/officeart/2005/8/layout/vList4"/>
    <dgm:cxn modelId="{DEF62FC4-12B1-BC4F-B391-B30B4FA3AC94}" type="presOf" srcId="{02F5EF6F-90DE-C04D-AEF3-F4B654C281FD}" destId="{9059EC5E-2BD1-2941-818C-D02F52D2224E}" srcOrd="0" destOrd="1" presId="urn:microsoft.com/office/officeart/2005/8/layout/vList4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0A957DEC-C3D6-F445-9E12-6FFC2C1CBB12}" type="presOf" srcId="{02F5EF6F-90DE-C04D-AEF3-F4B654C281FD}" destId="{F8243097-F798-CC49-9353-F76C4FCC99C8}" srcOrd="1" destOrd="1" presId="urn:microsoft.com/office/officeart/2005/8/layout/vList4"/>
    <dgm:cxn modelId="{B1160AED-A32C-CD43-B695-B31FF337C3DF}" type="presOf" srcId="{1C56CC4A-A5EF-6B45-B111-180C5CD68DBE}" destId="{3A0ABF3B-DDDA-1543-9584-5B8851646D45}" srcOrd="0" destOrd="1" presId="urn:microsoft.com/office/officeart/2005/8/layout/vList4"/>
    <dgm:cxn modelId="{34172CED-A2C0-1D49-8A3A-EC9D8DBC8E4F}" type="presOf" srcId="{EA8143AB-425E-C045-97FB-1201D8FEEEB3}" destId="{EBD97C3F-7759-CD42-A18F-FAC65F3C2575}" srcOrd="1" destOrd="0" presId="urn:microsoft.com/office/officeart/2005/8/layout/vList4"/>
    <dgm:cxn modelId="{EB515DF2-5605-2E43-9316-F34A4FECECDA}" type="presOf" srcId="{7C8AF230-9B42-794B-997B-20350886BD73}" destId="{25426AD7-F132-E248-A8CA-A6398EEFE115}" srcOrd="0" destOrd="0" presId="urn:microsoft.com/office/officeart/2005/8/layout/vList4"/>
    <dgm:cxn modelId="{A2A430F5-AADD-2143-AA28-8DE1DDCD9587}" type="presOf" srcId="{1D0BAF0A-9ABF-7A49-A9F0-70849AF5C24A}" destId="{8BA2439E-01E5-2449-950B-6EEE28D8D08C}" srcOrd="0" destOrd="0" presId="urn:microsoft.com/office/officeart/2005/8/layout/vList4"/>
    <dgm:cxn modelId="{9C29CCFB-6D15-804E-B6E7-EC4B4A003826}" type="presOf" srcId="{5936E744-D945-024F-BBC4-54D34305584F}" destId="{D0DB23B8-64AD-7743-99D2-6133ACEDDA6C}" srcOrd="1" destOrd="1" presId="urn:microsoft.com/office/officeart/2005/8/layout/vList4"/>
    <dgm:cxn modelId="{4576320D-F83F-9E40-A738-CD4622DB4E7C}" type="presParOf" srcId="{8BA2439E-01E5-2449-950B-6EEE28D8D08C}" destId="{07360932-E0B3-A743-B8E1-B4E7D50945B6}" srcOrd="0" destOrd="0" presId="urn:microsoft.com/office/officeart/2005/8/layout/vList4"/>
    <dgm:cxn modelId="{AF897468-54A4-3941-9387-835975B8F7BD}" type="presParOf" srcId="{07360932-E0B3-A743-B8E1-B4E7D50945B6}" destId="{25426AD7-F132-E248-A8CA-A6398EEFE115}" srcOrd="0" destOrd="0" presId="urn:microsoft.com/office/officeart/2005/8/layout/vList4"/>
    <dgm:cxn modelId="{1036FBA3-0517-BA4B-862A-2BFD25FA5418}" type="presParOf" srcId="{07360932-E0B3-A743-B8E1-B4E7D50945B6}" destId="{4009F220-2DD8-FD49-A0FF-6B1B5E619E65}" srcOrd="1" destOrd="0" presId="urn:microsoft.com/office/officeart/2005/8/layout/vList4"/>
    <dgm:cxn modelId="{E1F8BBAB-884B-F943-B9B6-573FE7702F80}" type="presParOf" srcId="{07360932-E0B3-A743-B8E1-B4E7D50945B6}" destId="{9CC4CB8E-7856-0348-A306-5E22EE87BAD5}" srcOrd="2" destOrd="0" presId="urn:microsoft.com/office/officeart/2005/8/layout/vList4"/>
    <dgm:cxn modelId="{1900883F-46EC-AA49-98C8-1F818493F5FA}" type="presParOf" srcId="{8BA2439E-01E5-2449-950B-6EEE28D8D08C}" destId="{9C825A2E-31F9-414F-8FC1-E4A16FD7A524}" srcOrd="1" destOrd="0" presId="urn:microsoft.com/office/officeart/2005/8/layout/vList4"/>
    <dgm:cxn modelId="{B24D7D62-3AA5-4642-8C0B-98D8B7A60E0B}" type="presParOf" srcId="{8BA2439E-01E5-2449-950B-6EEE28D8D08C}" destId="{E679AA10-C127-A94C-858E-A23E38512295}" srcOrd="2" destOrd="0" presId="urn:microsoft.com/office/officeart/2005/8/layout/vList4"/>
    <dgm:cxn modelId="{E617692F-81BB-4649-A148-236AB3223749}" type="presParOf" srcId="{E679AA10-C127-A94C-858E-A23E38512295}" destId="{99995CC0-6BD3-394A-854F-1A0C9BAA212F}" srcOrd="0" destOrd="0" presId="urn:microsoft.com/office/officeart/2005/8/layout/vList4"/>
    <dgm:cxn modelId="{E4F4F247-CFD5-D443-8E91-8F7AF524C9A8}" type="presParOf" srcId="{E679AA10-C127-A94C-858E-A23E38512295}" destId="{575D0A15-3A2D-1447-9499-92082328307F}" srcOrd="1" destOrd="0" presId="urn:microsoft.com/office/officeart/2005/8/layout/vList4"/>
    <dgm:cxn modelId="{885CFC8C-6D15-024B-B211-556ED4A30584}" type="presParOf" srcId="{E679AA10-C127-A94C-858E-A23E38512295}" destId="{992C57EC-542E-2747-A675-B069FEC45C39}" srcOrd="2" destOrd="0" presId="urn:microsoft.com/office/officeart/2005/8/layout/vList4"/>
    <dgm:cxn modelId="{6811E90A-736A-C140-9493-755758D9598E}" type="presParOf" srcId="{8BA2439E-01E5-2449-950B-6EEE28D8D08C}" destId="{5B02DB4A-46FB-BA49-A567-48D5A60343CE}" srcOrd="3" destOrd="0" presId="urn:microsoft.com/office/officeart/2005/8/layout/vList4"/>
    <dgm:cxn modelId="{9583F9D6-FF84-D940-91AE-72DFF4E0A985}" type="presParOf" srcId="{8BA2439E-01E5-2449-950B-6EEE28D8D08C}" destId="{B58D2AF4-907E-E54D-83C4-B9AE1020A938}" srcOrd="4" destOrd="0" presId="urn:microsoft.com/office/officeart/2005/8/layout/vList4"/>
    <dgm:cxn modelId="{A1775D52-CF4A-2B46-85B7-BF12950B501B}" type="presParOf" srcId="{B58D2AF4-907E-E54D-83C4-B9AE1020A938}" destId="{5ABACB7B-9F34-AC46-BEC4-68493A4AB0A2}" srcOrd="0" destOrd="0" presId="urn:microsoft.com/office/officeart/2005/8/layout/vList4"/>
    <dgm:cxn modelId="{021F5846-432B-8F43-BA36-E3386E4626A2}" type="presParOf" srcId="{B58D2AF4-907E-E54D-83C4-B9AE1020A938}" destId="{F3C5D8FF-D683-544C-A623-086EDF36D35F}" srcOrd="1" destOrd="0" presId="urn:microsoft.com/office/officeart/2005/8/layout/vList4"/>
    <dgm:cxn modelId="{CE074120-A5CB-9148-B4D6-DC9C765A7E3A}" type="presParOf" srcId="{B58D2AF4-907E-E54D-83C4-B9AE1020A938}" destId="{0419E51D-0C81-A148-9AE3-7454350DA90C}" srcOrd="2" destOrd="0" presId="urn:microsoft.com/office/officeart/2005/8/layout/vList4"/>
    <dgm:cxn modelId="{02D02480-7626-F34D-AA89-E9D1B35AABE6}" type="presParOf" srcId="{8BA2439E-01E5-2449-950B-6EEE28D8D08C}" destId="{61225DD5-F674-D944-BFD0-F61AA15F365E}" srcOrd="5" destOrd="0" presId="urn:microsoft.com/office/officeart/2005/8/layout/vList4"/>
    <dgm:cxn modelId="{7EBE140F-D352-8F4E-BAD7-B43F45B2E81A}" type="presParOf" srcId="{8BA2439E-01E5-2449-950B-6EEE28D8D08C}" destId="{ED2AD31E-3286-764F-9DD2-7B21199A577C}" srcOrd="6" destOrd="0" presId="urn:microsoft.com/office/officeart/2005/8/layout/vList4"/>
    <dgm:cxn modelId="{6B8178BF-F74B-AC40-91F2-BBFB9037AECE}" type="presParOf" srcId="{ED2AD31E-3286-764F-9DD2-7B21199A577C}" destId="{3A0ABF3B-DDDA-1543-9584-5B8851646D45}" srcOrd="0" destOrd="0" presId="urn:microsoft.com/office/officeart/2005/8/layout/vList4"/>
    <dgm:cxn modelId="{A4D16813-E93B-1B42-BDC3-B1EE203D752A}" type="presParOf" srcId="{ED2AD31E-3286-764F-9DD2-7B21199A577C}" destId="{763B8F1E-DC0A-2544-AF76-6D25246606B7}" srcOrd="1" destOrd="0" presId="urn:microsoft.com/office/officeart/2005/8/layout/vList4"/>
    <dgm:cxn modelId="{E4330453-0E8C-3B41-A3FE-8F847E6D648F}" type="presParOf" srcId="{ED2AD31E-3286-764F-9DD2-7B21199A577C}" destId="{9009BFDC-66A5-7E45-8883-5E83FA5B5C55}" srcOrd="2" destOrd="0" presId="urn:microsoft.com/office/officeart/2005/8/layout/vList4"/>
    <dgm:cxn modelId="{88D9CD0F-B7F1-474A-A2DD-940E74D7F8DC}" type="presParOf" srcId="{8BA2439E-01E5-2449-950B-6EEE28D8D08C}" destId="{272E5224-4937-D646-AAFF-1AD18BC9AC6A}" srcOrd="7" destOrd="0" presId="urn:microsoft.com/office/officeart/2005/8/layout/vList4"/>
    <dgm:cxn modelId="{73AFCC1A-A957-9D45-8B54-C40F2B5E6D66}" type="presParOf" srcId="{8BA2439E-01E5-2449-950B-6EEE28D8D08C}" destId="{00AB767C-A835-3742-B734-A20B09A7A1EB}" srcOrd="8" destOrd="0" presId="urn:microsoft.com/office/officeart/2005/8/layout/vList4"/>
    <dgm:cxn modelId="{4C06A51B-F955-3C44-BBA4-F1AF0577CB77}" type="presParOf" srcId="{00AB767C-A835-3742-B734-A20B09A7A1EB}" destId="{A4C64027-8B9D-2643-AC7B-A7390C556110}" srcOrd="0" destOrd="0" presId="urn:microsoft.com/office/officeart/2005/8/layout/vList4"/>
    <dgm:cxn modelId="{724B837C-324E-8F49-A23E-9489B7FB7344}" type="presParOf" srcId="{00AB767C-A835-3742-B734-A20B09A7A1EB}" destId="{0AC6B637-58F8-6D41-81C0-C4C1DF914BB6}" srcOrd="1" destOrd="0" presId="urn:microsoft.com/office/officeart/2005/8/layout/vList4"/>
    <dgm:cxn modelId="{D6636BFC-0FBB-7142-AB0E-AB1C843E119E}" type="presParOf" srcId="{00AB767C-A835-3742-B734-A20B09A7A1EB}" destId="{EBD97C3F-7759-CD42-A18F-FAC65F3C2575}" srcOrd="2" destOrd="0" presId="urn:microsoft.com/office/officeart/2005/8/layout/vList4"/>
    <dgm:cxn modelId="{780DCEFB-B3B4-594A-A9A8-E3B97A05667C}" type="presParOf" srcId="{8BA2439E-01E5-2449-950B-6EEE28D8D08C}" destId="{20CAE5F8-B563-6349-83D3-F327E56E1F37}" srcOrd="9" destOrd="0" presId="urn:microsoft.com/office/officeart/2005/8/layout/vList4"/>
    <dgm:cxn modelId="{F7E1BC6B-478D-F843-8B81-3D13782718CE}" type="presParOf" srcId="{8BA2439E-01E5-2449-950B-6EEE28D8D08C}" destId="{8B5AFDB3-ACCC-8C41-A722-28923090E5A9}" srcOrd="10" destOrd="0" presId="urn:microsoft.com/office/officeart/2005/8/layout/vList4"/>
    <dgm:cxn modelId="{793EF110-B767-5B4C-BD87-829736CFB2AC}" type="presParOf" srcId="{8B5AFDB3-ACCC-8C41-A722-28923090E5A9}" destId="{5B6D3B6A-B2AB-F147-B5BC-6083B229AF59}" srcOrd="0" destOrd="0" presId="urn:microsoft.com/office/officeart/2005/8/layout/vList4"/>
    <dgm:cxn modelId="{F9ED8F4D-C353-8E4D-9864-A651464D1FBF}" type="presParOf" srcId="{8B5AFDB3-ACCC-8C41-A722-28923090E5A9}" destId="{1608DF19-7BF8-2B40-BB78-B09978139035}" srcOrd="1" destOrd="0" presId="urn:microsoft.com/office/officeart/2005/8/layout/vList4"/>
    <dgm:cxn modelId="{CE6673F0-54E0-0545-9099-40C529F7A92D}" type="presParOf" srcId="{8B5AFDB3-ACCC-8C41-A722-28923090E5A9}" destId="{D0DB23B8-64AD-7743-99D2-6133ACEDDA6C}" srcOrd="2" destOrd="0" presId="urn:microsoft.com/office/officeart/2005/8/layout/vList4"/>
    <dgm:cxn modelId="{BCFDBE6B-A448-6F43-AEC7-B0FB7564A15F}" type="presParOf" srcId="{8BA2439E-01E5-2449-950B-6EEE28D8D08C}" destId="{53D127A8-70D5-C846-ADA1-04F969F02E94}" srcOrd="11" destOrd="0" presId="urn:microsoft.com/office/officeart/2005/8/layout/vList4"/>
    <dgm:cxn modelId="{E91C605E-4247-C945-9947-66D7230DF471}" type="presParOf" srcId="{8BA2439E-01E5-2449-950B-6EEE28D8D08C}" destId="{23567843-448C-784B-BCB4-FAD1CC17C8D4}" srcOrd="12" destOrd="0" presId="urn:microsoft.com/office/officeart/2005/8/layout/vList4"/>
    <dgm:cxn modelId="{A70217E2-6724-1C48-8D64-5CC5EE6D597A}" type="presParOf" srcId="{23567843-448C-784B-BCB4-FAD1CC17C8D4}" destId="{9059EC5E-2BD1-2941-818C-D02F52D2224E}" srcOrd="0" destOrd="0" presId="urn:microsoft.com/office/officeart/2005/8/layout/vList4"/>
    <dgm:cxn modelId="{717B0C6B-6E76-6B41-80E8-C05B5A007814}" type="presParOf" srcId="{23567843-448C-784B-BCB4-FAD1CC17C8D4}" destId="{6AE3737D-48BD-C347-BC64-C496F94A8945}" srcOrd="1" destOrd="0" presId="urn:microsoft.com/office/officeart/2005/8/layout/vList4"/>
    <dgm:cxn modelId="{7D16CFF2-EA93-0442-BAB7-1D7357677855}" type="presParOf" srcId="{23567843-448C-784B-BCB4-FAD1CC17C8D4}" destId="{F8243097-F798-CC49-9353-F76C4FCC99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26AD7-F132-E248-A8CA-A6398EEFE115}">
      <dsp:nvSpPr>
        <dsp:cNvPr id="0" name=""/>
        <dsp:cNvSpPr/>
      </dsp:nvSpPr>
      <dsp:spPr>
        <a:xfrm>
          <a:off x="0" y="0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7 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For human consumption – what we see 👀 </a:t>
          </a:r>
          <a:r>
            <a:rPr lang="en-GB" sz="1300" kern="1200" dirty="0" err="1"/>
            <a:t>eg.</a:t>
          </a:r>
          <a:r>
            <a:rPr lang="en-GB" sz="1300" kern="1200" dirty="0"/>
            <a:t> HTTP, SNMP, FTP</a:t>
          </a:r>
        </a:p>
      </dsp:txBody>
      <dsp:txXfrm>
        <a:off x="1963581" y="0"/>
        <a:ext cx="7471488" cy="765679"/>
      </dsp:txXfrm>
    </dsp:sp>
    <dsp:sp modelId="{4009F220-2DD8-FD49-A0FF-6B1B5E619E65}">
      <dsp:nvSpPr>
        <dsp:cNvPr id="0" name=""/>
        <dsp:cNvSpPr/>
      </dsp:nvSpPr>
      <dsp:spPr>
        <a:xfrm>
          <a:off x="76567" y="7656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995CC0-6BD3-394A-854F-1A0C9BAA212F}">
      <dsp:nvSpPr>
        <dsp:cNvPr id="0" name=""/>
        <dsp:cNvSpPr/>
      </dsp:nvSpPr>
      <dsp:spPr>
        <a:xfrm>
          <a:off x="0" y="84224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6 Presentation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Processes data to be used by the app layer, including encryption/decryption, jpg, SSL, TLS</a:t>
          </a:r>
        </a:p>
      </dsp:txBody>
      <dsp:txXfrm>
        <a:off x="1963581" y="842247"/>
        <a:ext cx="7471488" cy="765679"/>
      </dsp:txXfrm>
    </dsp:sp>
    <dsp:sp modelId="{575D0A15-3A2D-1447-9499-92082328307F}">
      <dsp:nvSpPr>
        <dsp:cNvPr id="0" name=""/>
        <dsp:cNvSpPr/>
      </dsp:nvSpPr>
      <dsp:spPr>
        <a:xfrm>
          <a:off x="76567" y="91881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BACB7B-9F34-AC46-BEC4-68493A4AB0A2}">
      <dsp:nvSpPr>
        <dsp:cNvPr id="0" name=""/>
        <dsp:cNvSpPr/>
      </dsp:nvSpPr>
      <dsp:spPr>
        <a:xfrm>
          <a:off x="0" y="1684495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5 Session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Creation/Tear down of network connections</a:t>
          </a:r>
        </a:p>
      </dsp:txBody>
      <dsp:txXfrm>
        <a:off x="1963581" y="1684495"/>
        <a:ext cx="7471488" cy="765679"/>
      </dsp:txXfrm>
    </dsp:sp>
    <dsp:sp modelId="{F3C5D8FF-D683-544C-A623-086EDF36D35F}">
      <dsp:nvSpPr>
        <dsp:cNvPr id="0" name=""/>
        <dsp:cNvSpPr/>
      </dsp:nvSpPr>
      <dsp:spPr>
        <a:xfrm>
          <a:off x="76567" y="1761063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0ABF3B-DDDA-1543-9584-5B8851646D45}">
      <dsp:nvSpPr>
        <dsp:cNvPr id="0" name=""/>
        <dsp:cNvSpPr/>
      </dsp:nvSpPr>
      <dsp:spPr>
        <a:xfrm>
          <a:off x="0" y="2526743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4 Transportation Layer (TCP/UDP)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Responsible for transporting packets in a way that covers flow control and reliability</a:t>
          </a:r>
        </a:p>
      </dsp:txBody>
      <dsp:txXfrm>
        <a:off x="1963581" y="2526743"/>
        <a:ext cx="7471488" cy="765679"/>
      </dsp:txXfrm>
    </dsp:sp>
    <dsp:sp modelId="{763B8F1E-DC0A-2544-AF76-6D25246606B7}">
      <dsp:nvSpPr>
        <dsp:cNvPr id="0" name=""/>
        <dsp:cNvSpPr/>
      </dsp:nvSpPr>
      <dsp:spPr>
        <a:xfrm>
          <a:off x="76567" y="2603311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C64027-8B9D-2643-AC7B-A7390C556110}">
      <dsp:nvSpPr>
        <dsp:cNvPr id="0" name=""/>
        <dsp:cNvSpPr/>
      </dsp:nvSpPr>
      <dsp:spPr>
        <a:xfrm>
          <a:off x="0" y="3368991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3 Network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Routing data from A to B going across boundaries – IP’s, ICMP, IPsec, IGMP</a:t>
          </a:r>
        </a:p>
      </dsp:txBody>
      <dsp:txXfrm>
        <a:off x="1963581" y="3368991"/>
        <a:ext cx="7471488" cy="765679"/>
      </dsp:txXfrm>
    </dsp:sp>
    <dsp:sp modelId="{0AC6B637-58F8-6D41-81C0-C4C1DF914BB6}">
      <dsp:nvSpPr>
        <dsp:cNvPr id="0" name=""/>
        <dsp:cNvSpPr/>
      </dsp:nvSpPr>
      <dsp:spPr>
        <a:xfrm>
          <a:off x="76567" y="3445559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6D3B6A-B2AB-F147-B5BC-6083B229AF59}">
      <dsp:nvSpPr>
        <dsp:cNvPr id="0" name=""/>
        <dsp:cNvSpPr/>
      </dsp:nvSpPr>
      <dsp:spPr>
        <a:xfrm>
          <a:off x="0" y="4211239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2 Data Link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How data is linked up from point A to B </a:t>
          </a:r>
          <a:r>
            <a:rPr lang="en-GB" sz="1300" kern="1200" dirty="0" err="1"/>
            <a:t>eg.</a:t>
          </a:r>
          <a:r>
            <a:rPr lang="en-GB" sz="1300" kern="1200" dirty="0"/>
            <a:t> ARP, MAC Address</a:t>
          </a:r>
        </a:p>
      </dsp:txBody>
      <dsp:txXfrm>
        <a:off x="1963581" y="4211239"/>
        <a:ext cx="7471488" cy="765679"/>
      </dsp:txXfrm>
    </dsp:sp>
    <dsp:sp modelId="{1608DF19-7BF8-2B40-BB78-B09978139035}">
      <dsp:nvSpPr>
        <dsp:cNvPr id="0" name=""/>
        <dsp:cNvSpPr/>
      </dsp:nvSpPr>
      <dsp:spPr>
        <a:xfrm>
          <a:off x="76567" y="428780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59EC5E-2BD1-2941-818C-D02F52D2224E}">
      <dsp:nvSpPr>
        <dsp:cNvPr id="0" name=""/>
        <dsp:cNvSpPr/>
      </dsp:nvSpPr>
      <dsp:spPr>
        <a:xfrm>
          <a:off x="0" y="505348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 Physical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Hardware responsible for data transmission – </a:t>
          </a:r>
          <a:r>
            <a:rPr lang="en-GB" sz="1300" kern="1200" dirty="0" err="1"/>
            <a:t>eg</a:t>
          </a:r>
          <a:r>
            <a:rPr lang="en-GB" sz="1300" kern="1200" dirty="0"/>
            <a:t> the physical cables, hubs, wireless</a:t>
          </a:r>
        </a:p>
      </dsp:txBody>
      <dsp:txXfrm>
        <a:off x="1963581" y="5053487"/>
        <a:ext cx="7471488" cy="765679"/>
      </dsp:txXfrm>
    </dsp:sp>
    <dsp:sp modelId="{6AE3737D-48BD-C347-BC64-C496F94A8945}">
      <dsp:nvSpPr>
        <dsp:cNvPr id="0" name=""/>
        <dsp:cNvSpPr/>
      </dsp:nvSpPr>
      <dsp:spPr>
        <a:xfrm>
          <a:off x="76567" y="513005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C0FA0-6739-5A48-AFC0-B50AC61200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8BBEB-AFB1-9F40-9C86-7C0D65307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9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Zine talk about </a:t>
            </a:r>
            <a:r>
              <a:rPr lang="en-US" dirty="0" err="1"/>
              <a:t>Ips</a:t>
            </a:r>
            <a:r>
              <a:rPr lang="en-US" dirty="0"/>
              <a:t>, CIDR ranges, SSL, ports, subnets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ECC6D-B9A7-5247-B94C-EDCC4AD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7" y="640080"/>
            <a:ext cx="48521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EE3B0-4AD7-3949-8C37-6AC0EC2F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2025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101: WHAT THE WHAT!?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90419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EC2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Lambda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SQS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S3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DynamoDB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Athena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SNS</a:t>
            </a: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Cloudformation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40962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dirty="0">
                <a:solidFill>
                  <a:srgbClr val="222222"/>
                </a:solidFill>
                <a:latin typeface="Century Gothic" panose="020B0502020202020204"/>
              </a:rPr>
              <a:t>A function that is triggered by events.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subscriber notification system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noProof="0" dirty="0">
                <a:solidFill>
                  <a:srgbClr val="222222"/>
                </a:solidFill>
                <a:latin typeface="Century Gothic" panose="020B0502020202020204"/>
              </a:rPr>
              <a:t>A queue of messages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6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AU" dirty="0">
                <a:solidFill>
                  <a:srgbClr val="222222"/>
                </a:solidFill>
                <a:latin typeface="Century Gothic" panose="020B0502020202020204"/>
              </a:rPr>
              <a:t>A cloud stack constructor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computer in the cloud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dirty="0">
                <a:solidFill>
                  <a:srgbClr val="222222"/>
                </a:solidFill>
                <a:latin typeface="Century Gothic" panose="020B0502020202020204"/>
              </a:rPr>
              <a:t>A bucket for files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dirty="0">
                <a:solidFill>
                  <a:srgbClr val="222222"/>
                </a:solidFill>
                <a:latin typeface="Century Gothic" panose="020B0502020202020204"/>
              </a:rPr>
              <a:t>A way to query file contents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simple data table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1816274" y="2730674"/>
            <a:ext cx="4279725" cy="182896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9C66FB-7B70-3545-B7D7-742FD8B677BE}"/>
              </a:ext>
            </a:extLst>
          </p:cNvPr>
          <p:cNvCxnSpPr>
            <a:cxnSpLocks/>
          </p:cNvCxnSpPr>
          <p:nvPr/>
        </p:nvCxnSpPr>
        <p:spPr>
          <a:xfrm flipV="1">
            <a:off x="2302329" y="2481943"/>
            <a:ext cx="3793670" cy="67944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530D17-98E8-F741-8566-A1AFC54BE6F1}"/>
              </a:ext>
            </a:extLst>
          </p:cNvPr>
          <p:cNvCxnSpPr>
            <a:cxnSpLocks/>
          </p:cNvCxnSpPr>
          <p:nvPr/>
        </p:nvCxnSpPr>
        <p:spPr>
          <a:xfrm flipV="1">
            <a:off x="1816274" y="3064476"/>
            <a:ext cx="4279725" cy="2075936"/>
          </a:xfrm>
          <a:prstGeom prst="straightConnector1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54C359-807E-A744-8141-571A4DB45A06}"/>
              </a:ext>
            </a:extLst>
          </p:cNvPr>
          <p:cNvCxnSpPr>
            <a:cxnSpLocks/>
          </p:cNvCxnSpPr>
          <p:nvPr/>
        </p:nvCxnSpPr>
        <p:spPr>
          <a:xfrm flipV="1">
            <a:off x="3101674" y="4151870"/>
            <a:ext cx="2994325" cy="1441684"/>
          </a:xfrm>
          <a:prstGeom prst="straightConnector1">
            <a:avLst/>
          </a:prstGeom>
          <a:ln w="41275"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720B01-8E41-D84F-B8BC-26037F87295E}"/>
              </a:ext>
            </a:extLst>
          </p:cNvPr>
          <p:cNvCxnSpPr>
            <a:cxnSpLocks/>
          </p:cNvCxnSpPr>
          <p:nvPr/>
        </p:nvCxnSpPr>
        <p:spPr>
          <a:xfrm>
            <a:off x="2162847" y="4734183"/>
            <a:ext cx="3933152" cy="764574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6D5A3B-E190-0D43-8B85-E536BFBEBAF2}"/>
              </a:ext>
            </a:extLst>
          </p:cNvPr>
          <p:cNvCxnSpPr>
            <a:cxnSpLocks/>
          </p:cNvCxnSpPr>
          <p:nvPr/>
        </p:nvCxnSpPr>
        <p:spPr>
          <a:xfrm>
            <a:off x="1816274" y="3531164"/>
            <a:ext cx="4279725" cy="0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BD2E09-EBFF-BA40-9BE6-B9A3735278D4}"/>
              </a:ext>
            </a:extLst>
          </p:cNvPr>
          <p:cNvCxnSpPr>
            <a:cxnSpLocks/>
          </p:cNvCxnSpPr>
          <p:nvPr/>
        </p:nvCxnSpPr>
        <p:spPr>
          <a:xfrm>
            <a:off x="2576499" y="4406090"/>
            <a:ext cx="3519500" cy="1586496"/>
          </a:xfrm>
          <a:prstGeom prst="straightConnector1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3D4B5B-C127-474B-90C3-5BF80C594AF9}"/>
              </a:ext>
            </a:extLst>
          </p:cNvPr>
          <p:cNvCxnSpPr>
            <a:cxnSpLocks/>
          </p:cNvCxnSpPr>
          <p:nvPr/>
        </p:nvCxnSpPr>
        <p:spPr>
          <a:xfrm>
            <a:off x="2077718" y="3924145"/>
            <a:ext cx="4018281" cy="109269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101: WHAT THE WHAT!?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170931"/>
            <a:ext cx="5105010" cy="40962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Used for fast, repeated, scalable operations; 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Commonly used with SQS, to notify subscribers of new messages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Funnels data/messages; decouples microservices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Turns YAML into AWS services/resources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Used for many purposes; hosting sites, compute ops, CI/CD, etc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File storage; globally available per account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SQL for S3; Pay per query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Simple data table; &lt;10ms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95B475-86B7-3F4B-B0C2-3561FE8FA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7" cy="36365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FD196FA-FCCF-A04F-8759-8BF17EA197A9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5105010" cy="390419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EC2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Lambda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SQS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S3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DynamoDB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Athena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SNS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Cloudformation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BB0C8D-F087-374A-9148-97A834B9FBBB}"/>
              </a:ext>
            </a:extLst>
          </p:cNvPr>
          <p:cNvCxnSpPr>
            <a:cxnSpLocks/>
          </p:cNvCxnSpPr>
          <p:nvPr/>
        </p:nvCxnSpPr>
        <p:spPr>
          <a:xfrm>
            <a:off x="1816274" y="2730674"/>
            <a:ext cx="4279725" cy="182896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8D7A80-93F4-7042-8D4C-67D0B991A001}"/>
              </a:ext>
            </a:extLst>
          </p:cNvPr>
          <p:cNvCxnSpPr>
            <a:cxnSpLocks/>
          </p:cNvCxnSpPr>
          <p:nvPr/>
        </p:nvCxnSpPr>
        <p:spPr>
          <a:xfrm flipV="1">
            <a:off x="2302329" y="2481943"/>
            <a:ext cx="3793670" cy="67944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412312-D3B3-9649-997F-C91566B69765}"/>
              </a:ext>
            </a:extLst>
          </p:cNvPr>
          <p:cNvCxnSpPr>
            <a:cxnSpLocks/>
          </p:cNvCxnSpPr>
          <p:nvPr/>
        </p:nvCxnSpPr>
        <p:spPr>
          <a:xfrm flipV="1">
            <a:off x="1816274" y="3064476"/>
            <a:ext cx="4279725" cy="2075936"/>
          </a:xfrm>
          <a:prstGeom prst="straightConnector1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F1DF56-D120-3543-A786-3948431EAD6C}"/>
              </a:ext>
            </a:extLst>
          </p:cNvPr>
          <p:cNvCxnSpPr>
            <a:cxnSpLocks/>
          </p:cNvCxnSpPr>
          <p:nvPr/>
        </p:nvCxnSpPr>
        <p:spPr>
          <a:xfrm flipV="1">
            <a:off x="3101674" y="4201297"/>
            <a:ext cx="2994325" cy="1392257"/>
          </a:xfrm>
          <a:prstGeom prst="straightConnector1">
            <a:avLst/>
          </a:prstGeom>
          <a:ln w="41275"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11BBF-793F-F34F-AA02-E015804B3124}"/>
              </a:ext>
            </a:extLst>
          </p:cNvPr>
          <p:cNvCxnSpPr>
            <a:cxnSpLocks/>
          </p:cNvCxnSpPr>
          <p:nvPr/>
        </p:nvCxnSpPr>
        <p:spPr>
          <a:xfrm>
            <a:off x="2162847" y="4734183"/>
            <a:ext cx="3933152" cy="764574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087AC3-5255-5C4E-B0C1-9A7738B36775}"/>
              </a:ext>
            </a:extLst>
          </p:cNvPr>
          <p:cNvCxnSpPr>
            <a:cxnSpLocks/>
          </p:cNvCxnSpPr>
          <p:nvPr/>
        </p:nvCxnSpPr>
        <p:spPr>
          <a:xfrm>
            <a:off x="1816274" y="3531164"/>
            <a:ext cx="4279725" cy="0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1E2B58-9A74-7446-A2D9-980EB1A8C195}"/>
              </a:ext>
            </a:extLst>
          </p:cNvPr>
          <p:cNvCxnSpPr>
            <a:cxnSpLocks/>
          </p:cNvCxnSpPr>
          <p:nvPr/>
        </p:nvCxnSpPr>
        <p:spPr>
          <a:xfrm>
            <a:off x="2576499" y="4406090"/>
            <a:ext cx="3519500" cy="1586496"/>
          </a:xfrm>
          <a:prstGeom prst="straightConnector1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F572AD-C7A6-6C49-94ED-0F34D89E7F64}"/>
              </a:ext>
            </a:extLst>
          </p:cNvPr>
          <p:cNvCxnSpPr>
            <a:cxnSpLocks/>
          </p:cNvCxnSpPr>
          <p:nvPr/>
        </p:nvCxnSpPr>
        <p:spPr>
          <a:xfrm>
            <a:off x="2077718" y="3924145"/>
            <a:ext cx="4018281" cy="109269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A001-65CC-AE4E-ABED-C3BF461C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40A34-965F-8E44-A440-23F16F2D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cute animals with star wars figurines&quot;">
            <a:extLst>
              <a:ext uri="{FF2B5EF4-FFF2-40B4-BE49-F238E27FC236}">
                <a16:creationId xmlns:a16="http://schemas.microsoft.com/office/drawing/2014/main" id="{EC932785-ED8C-1B4C-B97A-67EB7F95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49" y="-675186"/>
            <a:ext cx="12278497" cy="820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23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BEC68-D809-C74B-8B53-7F5E30C42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6600">
                <a:solidFill>
                  <a:schemeClr val="accent1"/>
                </a:solidFill>
              </a:rPr>
              <a:t>Morning Tea!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E9FA0-2F57-7241-8EE0-8359D35F9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/>
              <a:t>See you in 15 mins</a:t>
            </a:r>
          </a:p>
        </p:txBody>
      </p:sp>
    </p:spTree>
    <p:extLst>
      <p:ext uri="{BB962C8B-B14F-4D97-AF65-F5344CB8AC3E}">
        <p14:creationId xmlns:p14="http://schemas.microsoft.com/office/powerpoint/2010/main" val="88249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REFRESHER: 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762817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974DB7A6-755C-5C41-ACDA-A360CE429365}"/>
              </a:ext>
            </a:extLst>
          </p:cNvPr>
          <p:cNvSpPr/>
          <p:nvPr/>
        </p:nvSpPr>
        <p:spPr>
          <a:xfrm>
            <a:off x="1927655" y="3991232"/>
            <a:ext cx="9625914" cy="9638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07BF4DCC-9D15-C645-9176-B1CD60CDF420}"/>
              </a:ext>
            </a:extLst>
          </p:cNvPr>
          <p:cNvSpPr/>
          <p:nvPr/>
        </p:nvSpPr>
        <p:spPr>
          <a:xfrm>
            <a:off x="1759527" y="4696692"/>
            <a:ext cx="9794042" cy="2161308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AWS Networking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904193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Security Groups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Load Balancer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Systems Manager Agent (SSM Agent)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40962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Defines where network traffic can go</a:t>
            </a:r>
          </a:p>
          <a:p>
            <a:pPr>
              <a:buFont typeface="+mj-lt"/>
              <a:buAutoNum type="alphaUcPeriod"/>
            </a:pPr>
            <a:r>
              <a:rPr lang="en-AU" dirty="0">
                <a:solidFill>
                  <a:schemeClr val="bg1"/>
                </a:solidFill>
              </a:rPr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Connecting VPCs</a:t>
            </a:r>
            <a:endParaRPr lang="en-AU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AU" sz="1500" dirty="0">
                <a:solidFill>
                  <a:schemeClr val="bg1"/>
                </a:solidFill>
              </a:rPr>
              <a:t>A managed AWS service that distributes traffic to targets you specify</a:t>
            </a:r>
            <a:endParaRPr lang="en-US" sz="1500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Securely connect a private subnet to a public subnet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Securely connect your VPC to on-prem infrastructure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Determines number of IPs your VPC can have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An agent to run a Systems Manager to update, manage, and configure an EC2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4127156" y="2422792"/>
            <a:ext cx="1968842" cy="2664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ED8095-F97E-9C48-91A6-A55832804D1C}"/>
              </a:ext>
            </a:extLst>
          </p:cNvPr>
          <p:cNvCxnSpPr>
            <a:cxnSpLocks/>
          </p:cNvCxnSpPr>
          <p:nvPr/>
        </p:nvCxnSpPr>
        <p:spPr>
          <a:xfrm>
            <a:off x="2594112" y="2780270"/>
            <a:ext cx="3538512" cy="2775403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F58C-B97E-F548-8E3A-13762E6B23DB}"/>
              </a:ext>
            </a:extLst>
          </p:cNvPr>
          <p:cNvCxnSpPr>
            <a:cxnSpLocks/>
          </p:cNvCxnSpPr>
          <p:nvPr/>
        </p:nvCxnSpPr>
        <p:spPr>
          <a:xfrm>
            <a:off x="2176670" y="3171716"/>
            <a:ext cx="3937641" cy="1345628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F254BA-11AD-5441-8E62-288C4DE249A7}"/>
              </a:ext>
            </a:extLst>
          </p:cNvPr>
          <p:cNvCxnSpPr>
            <a:cxnSpLocks/>
          </p:cNvCxnSpPr>
          <p:nvPr/>
        </p:nvCxnSpPr>
        <p:spPr>
          <a:xfrm flipV="1">
            <a:off x="3842951" y="3301182"/>
            <a:ext cx="2289673" cy="18420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5AEB8-B675-834B-82FB-A5082CB8DAB1}"/>
              </a:ext>
            </a:extLst>
          </p:cNvPr>
          <p:cNvCxnSpPr>
            <a:cxnSpLocks/>
          </p:cNvCxnSpPr>
          <p:nvPr/>
        </p:nvCxnSpPr>
        <p:spPr>
          <a:xfrm>
            <a:off x="2702457" y="3887917"/>
            <a:ext cx="3430167" cy="17146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C573F-C417-A749-BD96-709E3FC76087}"/>
              </a:ext>
            </a:extLst>
          </p:cNvPr>
          <p:cNvCxnSpPr>
            <a:cxnSpLocks/>
          </p:cNvCxnSpPr>
          <p:nvPr/>
        </p:nvCxnSpPr>
        <p:spPr>
          <a:xfrm>
            <a:off x="3468757" y="4156986"/>
            <a:ext cx="2627241" cy="537344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9132E-D7D5-EE41-98B2-E5F35094D6B9}"/>
              </a:ext>
            </a:extLst>
          </p:cNvPr>
          <p:cNvCxnSpPr>
            <a:cxnSpLocks/>
          </p:cNvCxnSpPr>
          <p:nvPr/>
        </p:nvCxnSpPr>
        <p:spPr>
          <a:xfrm flipV="1">
            <a:off x="2684144" y="3048000"/>
            <a:ext cx="3448480" cy="1548914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E8245-4C63-064B-9BCE-EA34A22E4F47}"/>
              </a:ext>
            </a:extLst>
          </p:cNvPr>
          <p:cNvCxnSpPr>
            <a:cxnSpLocks/>
          </p:cNvCxnSpPr>
          <p:nvPr/>
        </p:nvCxnSpPr>
        <p:spPr>
          <a:xfrm flipV="1">
            <a:off x="2594113" y="2521527"/>
            <a:ext cx="3538511" cy="2398344"/>
          </a:xfrm>
          <a:prstGeom prst="straightConnector1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C8CEF-07CD-3641-B110-658830049085}"/>
              </a:ext>
            </a:extLst>
          </p:cNvPr>
          <p:cNvCxnSpPr>
            <a:cxnSpLocks/>
          </p:cNvCxnSpPr>
          <p:nvPr/>
        </p:nvCxnSpPr>
        <p:spPr>
          <a:xfrm flipV="1">
            <a:off x="2958836" y="5163054"/>
            <a:ext cx="3155474" cy="119273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87AED-ED50-E247-ABC8-5C0EECD3636C}"/>
              </a:ext>
            </a:extLst>
          </p:cNvPr>
          <p:cNvCxnSpPr>
            <a:cxnSpLocks/>
          </p:cNvCxnSpPr>
          <p:nvPr/>
        </p:nvCxnSpPr>
        <p:spPr>
          <a:xfrm flipV="1">
            <a:off x="2854036" y="3632887"/>
            <a:ext cx="3260274" cy="1922786"/>
          </a:xfrm>
          <a:prstGeom prst="straightConnector1">
            <a:avLst/>
          </a:prstGeom>
          <a:ln w="41275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11729F-17CB-C943-8455-D63EC09912A7}"/>
              </a:ext>
            </a:extLst>
          </p:cNvPr>
          <p:cNvCxnSpPr>
            <a:cxnSpLocks/>
          </p:cNvCxnSpPr>
          <p:nvPr/>
        </p:nvCxnSpPr>
        <p:spPr>
          <a:xfrm>
            <a:off x="5221224" y="5836892"/>
            <a:ext cx="893086" cy="13233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create today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270790" y="2626879"/>
            <a:ext cx="8835081" cy="370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999838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3685373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3172" y="3950108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489421" y="429943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2531389" y="4534639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7448" y="4264942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585" y="4089691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154031" y="4534639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985" y="4242091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9690" y="3489990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7661053" y="4534639"/>
            <a:ext cx="1757267" cy="715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6D3840-2199-994B-A5E8-79F158ACFB3E}"/>
              </a:ext>
            </a:extLst>
          </p:cNvPr>
          <p:cNvSpPr txBox="1"/>
          <p:nvPr/>
        </p:nvSpPr>
        <p:spPr>
          <a:xfrm>
            <a:off x="9171468" y="1921011"/>
            <a:ext cx="2613929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VPC + Subnets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Internet Gateway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+ Public Route Table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NAT Instance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Security Group</a:t>
            </a:r>
          </a:p>
          <a:p>
            <a:r>
              <a:rPr lang="en-US" sz="1600" dirty="0">
                <a:solidFill>
                  <a:schemeClr val="bg1"/>
                </a:solidFill>
              </a:rPr>
              <a:t>Public Load Balancer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Servers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00" y="5069158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4647445" y="5230640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181082" y="403782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1419968" y="4848024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6473124" y="3232506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7365957" y="474896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1359234" y="542641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304" y="5016069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2330142" y="5365441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274783" y="5365442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7295606" y="5010570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and CIDR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IPs</a:t>
            </a:r>
          </a:p>
          <a:p>
            <a:pPr marL="0" indent="0">
              <a:buNone/>
            </a:pPr>
            <a:r>
              <a:rPr lang="en-US" dirty="0"/>
              <a:t>It’s an identifying address for a routable resource.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CIDR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AU" b="1" dirty="0"/>
              <a:t>Classless Inter-Domain Routing </a:t>
            </a:r>
            <a:r>
              <a:rPr lang="en-AU" dirty="0"/>
              <a:t>is a method for allocating IP addresses and IP routing.”</a:t>
            </a:r>
          </a:p>
          <a:p>
            <a:pPr marL="0" indent="0">
              <a:buNone/>
            </a:pPr>
            <a:r>
              <a:rPr lang="en-AU" dirty="0"/>
              <a:t>A CIDR is a range of IP’s allocated to a part of your network.</a:t>
            </a:r>
          </a:p>
        </p:txBody>
      </p:sp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IP’s in more detail…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IP addresses contain 4 octets, each consisting of 8 bits giving values between 0 and 255 🤯</a:t>
            </a:r>
          </a:p>
          <a:p>
            <a:r>
              <a:rPr lang="en-AU" dirty="0"/>
              <a:t>The ‘netmask’ designates how many available addresses are in the block – this is number after the /x</a:t>
            </a:r>
          </a:p>
          <a:p>
            <a:r>
              <a:rPr lang="en-AU" dirty="0"/>
              <a:t>The smaller the netmask, the more IP’s that are available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An IP address is composed of two parts: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The Network ID: </a:t>
            </a:r>
            <a:r>
              <a:rPr lang="en-AU" dirty="0"/>
              <a:t>The Network ID represents the first groups of digits from the IP address. It marks the network the devices are connected to. </a:t>
            </a:r>
            <a:r>
              <a:rPr lang="en-AU" i="1" dirty="0"/>
              <a:t>For example, the IP 193.164.2.35, the network ID is 193.164.2.</a:t>
            </a:r>
          </a:p>
          <a:p>
            <a:r>
              <a:rPr lang="en-AU" b="1" dirty="0"/>
              <a:t>The Host ID: </a:t>
            </a:r>
            <a:r>
              <a:rPr lang="en-AU" dirty="0"/>
              <a:t>The last group of digits from the IP address labels the specific device. </a:t>
            </a:r>
            <a:r>
              <a:rPr lang="en-AU" i="1" dirty="0"/>
              <a:t>In this example 193.164.2.35, the host ID would be 35.</a:t>
            </a:r>
          </a:p>
        </p:txBody>
      </p:sp>
    </p:spTree>
    <p:extLst>
      <p:ext uri="{BB962C8B-B14F-4D97-AF65-F5344CB8AC3E}">
        <p14:creationId xmlns:p14="http://schemas.microsoft.com/office/powerpoint/2010/main" val="428994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Agenda:</a:t>
            </a:r>
          </a:p>
          <a:p>
            <a:pPr lvl="1"/>
            <a:r>
              <a:rPr lang="en-US" dirty="0"/>
              <a:t>Express AWS Primer</a:t>
            </a:r>
          </a:p>
          <a:p>
            <a:r>
              <a:rPr lang="en-US" dirty="0"/>
              <a:t>Morning Tea 10:15am-10:30am</a:t>
            </a:r>
          </a:p>
          <a:p>
            <a:pPr lvl="1"/>
            <a:r>
              <a:rPr lang="en-US" dirty="0"/>
              <a:t>Express Networking Primer</a:t>
            </a:r>
          </a:p>
          <a:p>
            <a:r>
              <a:rPr lang="en-US" dirty="0"/>
              <a:t>Lunch 12pm-12:45pm</a:t>
            </a:r>
          </a:p>
          <a:p>
            <a:pPr lvl="1"/>
            <a:r>
              <a:rPr lang="en-US" dirty="0"/>
              <a:t>Setting up our Cloud Network</a:t>
            </a:r>
          </a:p>
          <a:p>
            <a:r>
              <a:rPr lang="en-US" dirty="0"/>
              <a:t>Afternoon Tea 2pm-2.15pm</a:t>
            </a:r>
          </a:p>
          <a:p>
            <a:pPr lvl="1"/>
            <a:r>
              <a:rPr lang="en-US" dirty="0"/>
              <a:t>Network Testing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 by 4pm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C95220-45FA-BB42-825E-B87A0574CB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IP’s in your Cloud Network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19856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68566" y="4029359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341726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3236783" y="4613890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2842" y="4344193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1979" y="4168942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859425" y="4613890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4379" y="4321342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5084" y="3543115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8366447" y="4613890"/>
            <a:ext cx="1144097" cy="10114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9594" y="5148409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5352839" y="5309891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886476" y="4117078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2125362" y="4927275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22211" y="3324820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8071351" y="482821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2064628" y="550566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2698" y="5095320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3035536" y="5444692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980177" y="5444693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8001000" y="5089821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F282E1-69C9-9649-81D6-E84B20ABC479}"/>
              </a:ext>
            </a:extLst>
          </p:cNvPr>
          <p:cNvSpPr txBox="1"/>
          <p:nvPr/>
        </p:nvSpPr>
        <p:spPr>
          <a:xfrm>
            <a:off x="4046767" y="2507450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10.0.0.0/16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78A06-8B69-E849-B7B7-C7A6896C99E4}"/>
              </a:ext>
            </a:extLst>
          </p:cNvPr>
          <p:cNvSpPr txBox="1"/>
          <p:nvPr/>
        </p:nvSpPr>
        <p:spPr>
          <a:xfrm>
            <a:off x="1690341" y="5739401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10.0.1.0/24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8F0E5-A159-3844-8E55-E15BF2A7287B}"/>
              </a:ext>
            </a:extLst>
          </p:cNvPr>
          <p:cNvSpPr txBox="1"/>
          <p:nvPr/>
        </p:nvSpPr>
        <p:spPr>
          <a:xfrm>
            <a:off x="4415481" y="5739230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10.0.2.0/24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C11E55-049E-F54A-B7CF-FA299DE96FDF}"/>
              </a:ext>
            </a:extLst>
          </p:cNvPr>
          <p:cNvSpPr txBox="1"/>
          <p:nvPr/>
        </p:nvSpPr>
        <p:spPr>
          <a:xfrm>
            <a:off x="2315893" y="3884016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10.0.1.X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97A32-1874-4749-AB9C-5590608AF46E}"/>
              </a:ext>
            </a:extLst>
          </p:cNvPr>
          <p:cNvSpPr txBox="1"/>
          <p:nvPr/>
        </p:nvSpPr>
        <p:spPr>
          <a:xfrm>
            <a:off x="4951178" y="3825782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10.0.2.X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FCF7F-B169-184E-8777-9EC444661E51}"/>
              </a:ext>
            </a:extLst>
          </p:cNvPr>
          <p:cNvSpPr txBox="1"/>
          <p:nvPr/>
        </p:nvSpPr>
        <p:spPr>
          <a:xfrm>
            <a:off x="5021813" y="4899472"/>
            <a:ext cx="933011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Public IP</a:t>
            </a:r>
            <a:endParaRPr lang="en-AU" sz="1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6CE23C-33C3-3E4B-BFF3-97D5FE97C21B}"/>
              </a:ext>
            </a:extLst>
          </p:cNvPr>
          <p:cNvCxnSpPr>
            <a:cxnSpLocks/>
          </p:cNvCxnSpPr>
          <p:nvPr/>
        </p:nvCxnSpPr>
        <p:spPr>
          <a:xfrm flipH="1" flipV="1">
            <a:off x="5980178" y="5089822"/>
            <a:ext cx="2011678" cy="759832"/>
          </a:xfrm>
          <a:prstGeom prst="straightConnector1">
            <a:avLst/>
          </a:prstGeom>
          <a:ln w="444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F266D5-CA4D-0749-A1BE-D84B5632D26B}"/>
              </a:ext>
            </a:extLst>
          </p:cNvPr>
          <p:cNvSpPr txBox="1"/>
          <p:nvPr/>
        </p:nvSpPr>
        <p:spPr>
          <a:xfrm>
            <a:off x="7991858" y="5747821"/>
            <a:ext cx="151868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Known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242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AWS and IP’s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068" y="978993"/>
            <a:ext cx="5365218" cy="490001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/x is the size of the bytes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VPCs - between /16 and /8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Subnets - between /16 and /28 (CIDR blocks of the subnets cannot overlap)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Subnet CIDR range cannot be the same or larger than the VPC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endParaRPr lang="en-US" sz="2000" dirty="0"/>
          </a:p>
          <a:p>
            <a:pPr>
              <a:lnSpc>
                <a:spcPct val="90000"/>
              </a:lnSpc>
              <a:buFont typeface="Wingdings 2" charset="2"/>
              <a:buChar char="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862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Who are we?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C2BAF-7B6B-0F4B-9919-561F89618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58076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8"/>
            <a:ext cx="5194583" cy="343315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35D1-EF00-E149-90E6-44F481BC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55C34-0711-354F-BAE5-1EC606B95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77C10-A005-3042-940F-477F5FCA43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A842D3-9219-4B48-9B48-850098B8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100" y="-12357"/>
            <a:ext cx="13051665" cy="68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62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what and why of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What is AWS?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Over 200+ services to enable cloud based infrastructure that you can manage</a:t>
            </a:r>
          </a:p>
          <a:p>
            <a:r>
              <a:rPr lang="en-AU" dirty="0"/>
              <a:t>One of many providers of cloud infra such as MS Azure, Google, IBM, and more</a:t>
            </a:r>
          </a:p>
          <a:p>
            <a:r>
              <a:rPr lang="en-AU" dirty="0"/>
              <a:t>Data storage, compute power, networking, web hosting, etc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Why do we use AWS?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Enables scalable microservices in a highly secure environment</a:t>
            </a:r>
          </a:p>
          <a:p>
            <a:r>
              <a:rPr lang="en-AU" dirty="0"/>
              <a:t>Reliable, flexible, and available </a:t>
            </a:r>
          </a:p>
          <a:p>
            <a:r>
              <a:rPr lang="en-AU" dirty="0"/>
              <a:t>Unparalleled service offerings (150+ more than Google)</a:t>
            </a:r>
          </a:p>
          <a:p>
            <a:r>
              <a:rPr lang="en-AU" dirty="0"/>
              <a:t>Best in class support, redundancy,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45912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What came before AWS?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Then: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Long lived, dedicated servers</a:t>
            </a:r>
          </a:p>
          <a:p>
            <a:r>
              <a:rPr lang="en-AU" dirty="0"/>
              <a:t>Long lead times for new contracted infra</a:t>
            </a:r>
          </a:p>
          <a:p>
            <a:r>
              <a:rPr lang="en-AU" dirty="0"/>
              <a:t>Estimated infra, often over-provisioned</a:t>
            </a:r>
          </a:p>
          <a:p>
            <a:r>
              <a:rPr lang="en-AU" dirty="0"/>
              <a:t>Fixed hardware, low scalability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Now: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Short lived, shared services</a:t>
            </a:r>
          </a:p>
          <a:p>
            <a:r>
              <a:rPr lang="en-AU" dirty="0"/>
              <a:t>Cost shared by consumers</a:t>
            </a:r>
          </a:p>
          <a:p>
            <a:r>
              <a:rPr lang="en-AU" dirty="0"/>
              <a:t>Infra on demand</a:t>
            </a:r>
          </a:p>
          <a:p>
            <a:r>
              <a:rPr lang="en-AU" dirty="0"/>
              <a:t>Virtual hardware, 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92247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7FF1-0116-AC41-9948-55E538C5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916D3-30EA-F640-9E74-C52147A6D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68E65-89A5-9F40-B183-FCB6C1D30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58E8D-7940-834D-AC9E-01EBF59B5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BCD09-B62B-2244-B306-8DDB64F0F1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cute animals with star wars figurines&quot;">
            <a:extLst>
              <a:ext uri="{FF2B5EF4-FFF2-40B4-BE49-F238E27FC236}">
                <a16:creationId xmlns:a16="http://schemas.microsoft.com/office/drawing/2014/main" id="{7EFE7685-B9D8-6442-8EB1-24E01D185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06" y="-681385"/>
            <a:ext cx="12322609" cy="82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67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4245176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AWS 101:</a:t>
            </a:r>
            <a:br>
              <a:rPr lang="en-US" sz="4000" dirty="0"/>
            </a:br>
            <a:r>
              <a:rPr lang="en-US" sz="4000" dirty="0"/>
              <a:t>Cloud Compute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068" y="0"/>
            <a:ext cx="5365218" cy="6858000"/>
          </a:xfrm>
          <a:effectLst/>
        </p:spPr>
        <p:txBody>
          <a:bodyPr vert="horz" lIns="91440" tIns="45720" rIns="91440" bIns="45720" numCol="1" rtlCol="0" anchor="ctr">
            <a:normAutofit/>
          </a:bodyPr>
          <a:lstStyle/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EC2 - Elastic Compute Cloud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Lambda - Serverless Compute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DynamoDB - </a:t>
            </a:r>
            <a:r>
              <a:rPr lang="en-US" sz="2000" dirty="0" err="1"/>
              <a:t>Key:Value</a:t>
            </a:r>
            <a:r>
              <a:rPr lang="en-US" sz="2000" dirty="0"/>
              <a:t> Data store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SNS - Simple Notification Service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SQS - Simple Queue Service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S3 - Simple Storage Service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Athena – Serverless Query Language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- Infra as code</a:t>
            </a:r>
          </a:p>
        </p:txBody>
      </p:sp>
    </p:spTree>
    <p:extLst>
      <p:ext uri="{BB962C8B-B14F-4D97-AF65-F5344CB8AC3E}">
        <p14:creationId xmlns:p14="http://schemas.microsoft.com/office/powerpoint/2010/main" val="421365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9">
      <a:dk1>
        <a:srgbClr val="222222"/>
      </a:dk1>
      <a:lt1>
        <a:srgbClr val="FFFFFF"/>
      </a:lt1>
      <a:dk2>
        <a:srgbClr val="313131"/>
      </a:dk2>
      <a:lt2>
        <a:srgbClr val="FEFAC9"/>
      </a:lt2>
      <a:accent1>
        <a:srgbClr val="E56F83"/>
      </a:accent1>
      <a:accent2>
        <a:srgbClr val="F3A447"/>
      </a:accent2>
      <a:accent3>
        <a:srgbClr val="E7BC29"/>
      </a:accent3>
      <a:accent4>
        <a:srgbClr val="92BBD0"/>
      </a:accent4>
      <a:accent5>
        <a:srgbClr val="9C85C0"/>
      </a:accent5>
      <a:accent6>
        <a:srgbClr val="809EC2"/>
      </a:accent6>
      <a:hlink>
        <a:srgbClr val="F7ECFF"/>
      </a:hlink>
      <a:folHlink>
        <a:srgbClr val="7F6F6F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8389</TotalTime>
  <Words>1041</Words>
  <Application>Microsoft Macintosh PowerPoint</Application>
  <PresentationFormat>Widescreen</PresentationFormat>
  <Paragraphs>187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2</vt:lpstr>
      <vt:lpstr>Quotable</vt:lpstr>
      <vt:lpstr>Cloud Networking</vt:lpstr>
      <vt:lpstr>Welcome!</vt:lpstr>
      <vt:lpstr>Who are we?</vt:lpstr>
      <vt:lpstr>Two Modes of Learning</vt:lpstr>
      <vt:lpstr>PowerPoint Presentation</vt:lpstr>
      <vt:lpstr>The what and why of AWS</vt:lpstr>
      <vt:lpstr>History: What came before AWS?</vt:lpstr>
      <vt:lpstr>PowerPoint Presentation</vt:lpstr>
      <vt:lpstr>AWS 101: Cloud Compute</vt:lpstr>
      <vt:lpstr>AWS 101: WHAT THE WHAT!?</vt:lpstr>
      <vt:lpstr>AWS 101: WHAT THE WHAT!?</vt:lpstr>
      <vt:lpstr>PowerPoint Presentation</vt:lpstr>
      <vt:lpstr>Morning Tea!</vt:lpstr>
      <vt:lpstr>Networking 101</vt:lpstr>
      <vt:lpstr>REFRESHER: Networking OSI Model (Open Systems Interconnection)</vt:lpstr>
      <vt:lpstr>Intro to AWS Networking Resources</vt:lpstr>
      <vt:lpstr>What you will create today</vt:lpstr>
      <vt:lpstr>IPs and CIDR Ranges</vt:lpstr>
      <vt:lpstr>IP’s in more detail…</vt:lpstr>
      <vt:lpstr>IP’s in your Cloud Network</vt:lpstr>
      <vt:lpstr>AWS and IP’s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Networking</dc:title>
  <dc:creator>Franca Moretto</dc:creator>
  <cp:lastModifiedBy>Franca Moretto</cp:lastModifiedBy>
  <cp:revision>38</cp:revision>
  <dcterms:created xsi:type="dcterms:W3CDTF">2019-11-15T04:41:06Z</dcterms:created>
  <dcterms:modified xsi:type="dcterms:W3CDTF">2020-02-07T00:58:41Z</dcterms:modified>
</cp:coreProperties>
</file>